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4" r:id="rId2"/>
    <p:sldId id="334" r:id="rId3"/>
    <p:sldId id="363" r:id="rId4"/>
    <p:sldId id="364" r:id="rId5"/>
    <p:sldId id="373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4" r:id="rId15"/>
    <p:sldId id="383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678F"/>
    <a:srgbClr val="5E6072"/>
    <a:srgbClr val="0563C1"/>
    <a:srgbClr val="2763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93" autoAdjust="0"/>
    <p:restoredTop sz="96058"/>
  </p:normalViewPr>
  <p:slideViewPr>
    <p:cSldViewPr snapToGrid="0">
      <p:cViewPr>
        <p:scale>
          <a:sx n="71" d="100"/>
          <a:sy n="71" d="100"/>
        </p:scale>
        <p:origin x="-2496" y="-9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624-5BB9-44C7-B1A1-BE286C08645B}" type="datetimeFigureOut">
              <a:rPr lang="ru-RU" smtClean="0"/>
              <a:t>24.01.2020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C2CD-3A9C-48EB-91A5-1A042439D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226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624-5BB9-44C7-B1A1-BE286C08645B}" type="datetimeFigureOut">
              <a:rPr lang="ru-RU" smtClean="0"/>
              <a:t>24.01.2020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C2CD-3A9C-48EB-91A5-1A042439D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48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624-5BB9-44C7-B1A1-BE286C08645B}" type="datetimeFigureOut">
              <a:rPr lang="ru-RU" smtClean="0"/>
              <a:t>24.01.2020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C2CD-3A9C-48EB-91A5-1A042439D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4362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624-5BB9-44C7-B1A1-BE286C08645B}" type="datetimeFigureOut">
              <a:rPr lang="ru-RU" smtClean="0"/>
              <a:t>24.01.2020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C2CD-3A9C-48EB-91A5-1A042439D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70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624-5BB9-44C7-B1A1-BE286C08645B}" type="datetimeFigureOut">
              <a:rPr lang="ru-RU" smtClean="0"/>
              <a:t>24.01.2020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C2CD-3A9C-48EB-91A5-1A042439D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9565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624-5BB9-44C7-B1A1-BE286C08645B}" type="datetimeFigureOut">
              <a:rPr lang="ru-RU" smtClean="0"/>
              <a:t>24.01.2020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C2CD-3A9C-48EB-91A5-1A042439D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831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624-5BB9-44C7-B1A1-BE286C08645B}" type="datetimeFigureOut">
              <a:rPr lang="ru-RU" smtClean="0"/>
              <a:t>24.01.2020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C2CD-3A9C-48EB-91A5-1A042439D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126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624-5BB9-44C7-B1A1-BE286C08645B}" type="datetimeFigureOut">
              <a:rPr lang="ru-RU" smtClean="0"/>
              <a:t>24.01.2020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C2CD-3A9C-48EB-91A5-1A042439D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42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624-5BB9-44C7-B1A1-BE286C08645B}" type="datetimeFigureOut">
              <a:rPr lang="ru-RU" smtClean="0"/>
              <a:t>24.01.2020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C2CD-3A9C-48EB-91A5-1A042439D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584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624-5BB9-44C7-B1A1-BE286C08645B}" type="datetimeFigureOut">
              <a:rPr lang="ru-RU" smtClean="0"/>
              <a:t>24.01.2020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C2CD-3A9C-48EB-91A5-1A042439D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551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624-5BB9-44C7-B1A1-BE286C08645B}" type="datetimeFigureOut">
              <a:rPr lang="ru-RU" smtClean="0"/>
              <a:t>24.01.2020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C2CD-3A9C-48EB-91A5-1A042439D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732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55624-5BB9-44C7-B1A1-BE286C08645B}" type="datetimeFigureOut">
              <a:rPr lang="ru-RU" smtClean="0"/>
              <a:t>24.01.2020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1C2CD-3A9C-48EB-91A5-1A042439D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2513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Наташа\корел\сувалкина\фото подборка\ai-dailylife1_resize_m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6" t="13698" b="581"/>
          <a:stretch/>
        </p:blipFill>
        <p:spPr bwMode="auto">
          <a:xfrm>
            <a:off x="838538" y="836711"/>
            <a:ext cx="10514924" cy="523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D:\Наташа\корел\сувалкина\презентация НЕЙРОНКИ\ДОД\1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92" y="836712"/>
            <a:ext cx="10512870" cy="275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stomShape 1"/>
          <p:cNvSpPr/>
          <p:nvPr/>
        </p:nvSpPr>
        <p:spPr>
          <a:xfrm>
            <a:off x="838538" y="1124744"/>
            <a:ext cx="1585054" cy="792088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" name="Picture 5" descr="D:\Наташа\корел\сувалкина\лого УИИ\ЛОГО УИИ\УИИ 4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9" t="35192" b="11297"/>
          <a:stretch/>
        </p:blipFill>
        <p:spPr bwMode="auto">
          <a:xfrm>
            <a:off x="1764680" y="1205158"/>
            <a:ext cx="3683248" cy="71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D:\Наташа\корел\сувалкина\лого УИИ\ЛОГО УИИ\УИИ 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41" y="1207265"/>
            <a:ext cx="621928" cy="62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/>
          <p:cNvGrpSpPr/>
          <p:nvPr/>
        </p:nvGrpSpPr>
        <p:grpSpPr>
          <a:xfrm>
            <a:off x="2832652" y="4386649"/>
            <a:ext cx="8940956" cy="2234008"/>
            <a:chOff x="4421528" y="4907665"/>
            <a:chExt cx="7362712" cy="1712928"/>
          </a:xfrm>
        </p:grpSpPr>
        <p:pic>
          <p:nvPicPr>
            <p:cNvPr id="10" name="Picture 4" descr="D:\Наташа\корел\сувалкина\презентация НЕЙРОНКИ\ДОД\5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1529" y="4907666"/>
              <a:ext cx="7362711" cy="1712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D:\Наташа\корел\сувалкина\презентация НЕЙРОНКИ\ДОД\13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1528" y="4907665"/>
              <a:ext cx="7362711" cy="1712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5" descr="D:\Наташа\корел\сувалкина\презентация НЕЙРОНКИ\ДОД\13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1529" y="4907666"/>
              <a:ext cx="7362711" cy="1712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ustomShape 2"/>
          <p:cNvSpPr/>
          <p:nvPr/>
        </p:nvSpPr>
        <p:spPr>
          <a:xfrm>
            <a:off x="3191493" y="4631723"/>
            <a:ext cx="8582114" cy="18631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ru-RU" sz="4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ВАРИАНТЫ ХРАНЕНИЯ ДАННЫХ</a:t>
            </a:r>
            <a:r>
              <a:rPr lang="en-US" sz="4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4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СТРУКТУРЫ ДАННЫХ</a:t>
            </a:r>
            <a:endParaRPr lang="ru-RU" sz="4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5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0" y="1761909"/>
            <a:ext cx="12192000" cy="710239"/>
            <a:chOff x="0" y="0"/>
            <a:chExt cx="12192000" cy="710239"/>
          </a:xfrm>
        </p:grpSpPr>
        <p:pic>
          <p:nvPicPr>
            <p:cNvPr id="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Прямоугольник 27"/>
          <p:cNvSpPr/>
          <p:nvPr/>
        </p:nvSpPr>
        <p:spPr>
          <a:xfrm flipV="1">
            <a:off x="0" y="2117029"/>
            <a:ext cx="12191999" cy="4749607"/>
          </a:xfrm>
          <a:prstGeom prst="rect">
            <a:avLst/>
          </a:prstGeom>
          <a:solidFill>
            <a:srgbClr val="536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 flipV="1">
            <a:off x="496307" y="1524576"/>
            <a:ext cx="11199388" cy="504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23" y="4182035"/>
            <a:ext cx="5154319" cy="2188275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224" y="1675676"/>
            <a:ext cx="5154319" cy="1879876"/>
          </a:xfrm>
          <a:prstGeom prst="rect">
            <a:avLst/>
          </a:prstGeom>
        </p:spPr>
      </p:pic>
      <p:sp>
        <p:nvSpPr>
          <p:cNvPr id="14" name="Google Shape;252;p33"/>
          <p:cNvSpPr txBox="1"/>
          <p:nvPr/>
        </p:nvSpPr>
        <p:spPr>
          <a:xfrm>
            <a:off x="906903" y="182997"/>
            <a:ext cx="10378192" cy="126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>
              <a:buClr>
                <a:schemeClr val="lt1"/>
              </a:buClr>
              <a:buSzPts val="5000"/>
            </a:pPr>
            <a:r>
              <a:rPr lang="ru-RU" sz="3600" dirty="0" smtClean="0">
                <a:solidFill>
                  <a:srgbClr val="617085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СТРУКТУРИРОВАННЫЕ ДАННЫЕ</a:t>
            </a:r>
          </a:p>
          <a:p>
            <a:pPr lvl="0" algn="ctr">
              <a:buClr>
                <a:schemeClr val="lt1"/>
              </a:buClr>
              <a:buSzPts val="5000"/>
            </a:pPr>
            <a:r>
              <a:rPr lang="ru-RU" sz="4400" b="1" dirty="0" smtClean="0">
                <a:solidFill>
                  <a:srgbClr val="617085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ГРАФЫ</a:t>
            </a:r>
            <a:endParaRPr lang="ru-RU" sz="4400" b="1" dirty="0">
              <a:solidFill>
                <a:srgbClr val="617085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pic>
        <p:nvPicPr>
          <p:cNvPr id="15" name="Picture 2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07" y="1484235"/>
            <a:ext cx="11199388" cy="505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Прямоугольник 31"/>
          <p:cNvSpPr/>
          <p:nvPr/>
        </p:nvSpPr>
        <p:spPr>
          <a:xfrm>
            <a:off x="906903" y="1675676"/>
            <a:ext cx="6832341" cy="4632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Виды:</a:t>
            </a:r>
          </a:p>
          <a:p>
            <a:pPr>
              <a:spcAft>
                <a:spcPts val="600"/>
              </a:spcAft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С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овокупности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узлов (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вершин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/vertex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)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и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связей</a:t>
            </a:r>
            <a:b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</a:b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между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ними (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рёбер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/edge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).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Ориентированные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- есть направление связей</a:t>
            </a:r>
            <a:endParaRPr lang="ru-RU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Неориентированные </a:t>
            </a:r>
            <a:r>
              <a:rPr lang="mr-I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–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нет направления связе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й</a:t>
            </a:r>
            <a:b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</a:b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/>
            </a:r>
            <a:b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</a:b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Варианты обхода графа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:</a:t>
            </a:r>
            <a:endParaRPr lang="ru-RU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Поиск в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ширину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(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breadth-first search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) 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– обход по уровням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Поиск в глубину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(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depth-first search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).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–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обход по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вершинам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Breadth First Traversal : 1 2 3 4 5 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Depth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First Traversals: 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Preorder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Traversal : 1 2 4 5 3 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Inorder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Traversal : 4 2 5 1 3 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Postorder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Traversal : 4 5 2 3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1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76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0" y="1761909"/>
            <a:ext cx="12192000" cy="710239"/>
            <a:chOff x="0" y="0"/>
            <a:chExt cx="12192000" cy="710239"/>
          </a:xfrm>
        </p:grpSpPr>
        <p:pic>
          <p:nvPicPr>
            <p:cNvPr id="10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Прямоугольник 27"/>
          <p:cNvSpPr/>
          <p:nvPr/>
        </p:nvSpPr>
        <p:spPr>
          <a:xfrm flipV="1">
            <a:off x="0" y="2117029"/>
            <a:ext cx="12191999" cy="4749607"/>
          </a:xfrm>
          <a:prstGeom prst="rect">
            <a:avLst/>
          </a:prstGeom>
          <a:solidFill>
            <a:srgbClr val="536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 flipV="1">
            <a:off x="496307" y="1524576"/>
            <a:ext cx="11199388" cy="504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933112"/>
            <a:ext cx="5759825" cy="216030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410" y="4585962"/>
            <a:ext cx="3278789" cy="160960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453" y="4579346"/>
            <a:ext cx="1560957" cy="1302127"/>
          </a:xfrm>
          <a:prstGeom prst="rect">
            <a:avLst/>
          </a:prstGeom>
        </p:spPr>
      </p:pic>
      <p:sp>
        <p:nvSpPr>
          <p:cNvPr id="15" name="Google Shape;252;p33"/>
          <p:cNvSpPr txBox="1"/>
          <p:nvPr/>
        </p:nvSpPr>
        <p:spPr>
          <a:xfrm>
            <a:off x="906903" y="182997"/>
            <a:ext cx="10378192" cy="126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>
              <a:buClr>
                <a:schemeClr val="lt1"/>
              </a:buClr>
              <a:buSzPts val="5000"/>
            </a:pPr>
            <a:r>
              <a:rPr lang="ru-RU" sz="3600" dirty="0" smtClean="0">
                <a:solidFill>
                  <a:srgbClr val="617085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СТРУКТУРИРОВАННЫЕ ДАННЫЕ</a:t>
            </a:r>
          </a:p>
          <a:p>
            <a:pPr lvl="0" algn="ctr">
              <a:buClr>
                <a:schemeClr val="lt1"/>
              </a:buClr>
              <a:buSzPts val="5000"/>
            </a:pPr>
            <a:r>
              <a:rPr lang="ru-RU" sz="4400" b="1" dirty="0" smtClean="0">
                <a:solidFill>
                  <a:srgbClr val="617085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ДЕРЕВЬЯ</a:t>
            </a:r>
            <a:endParaRPr lang="ru-RU" sz="4400" b="1" dirty="0">
              <a:solidFill>
                <a:srgbClr val="617085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pic>
        <p:nvPicPr>
          <p:cNvPr id="16" name="Picture 2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07" y="1511129"/>
            <a:ext cx="11199388" cy="505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Прямоугольник 31"/>
          <p:cNvSpPr/>
          <p:nvPr/>
        </p:nvSpPr>
        <p:spPr>
          <a:xfrm>
            <a:off x="906902" y="1700449"/>
            <a:ext cx="6367958" cy="478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Виды:</a:t>
            </a:r>
          </a:p>
          <a:p>
            <a:pPr>
              <a:spcAft>
                <a:spcPts val="600"/>
              </a:spcAft>
            </a:pPr>
            <a:r>
              <a:rPr 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Бинарное дерево/Дерево </a:t>
            </a: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Бинарного </a:t>
            </a:r>
            <a:r>
              <a:rPr 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Поиска - </a:t>
            </a:r>
            <a:r>
              <a:rPr lang="ru-RU" i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каждый узел имеет </a:t>
            </a:r>
            <a:r>
              <a:rPr lang="ru-RU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значение(оно же и ключ)/ отсортировано</a:t>
            </a:r>
            <a:endParaRPr lang="ru-RU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Сбалансированное/AVL дерево </a:t>
            </a:r>
            <a:r>
              <a:rPr lang="mr-I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–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высота поддеревьев различается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&lt;=1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2-3-4 </a:t>
            </a:r>
            <a:r>
              <a:rPr 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деревья</a:t>
            </a:r>
          </a:p>
          <a:p>
            <a:pPr>
              <a:spcAft>
                <a:spcPts val="600"/>
              </a:spcAft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/>
            </a:r>
            <a:b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</a:b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Варианты обхода дерева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:</a:t>
            </a:r>
            <a:endParaRPr lang="ru-RU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В прямом порядке (сверху вниз) 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– </a:t>
            </a:r>
            <a:b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</a:b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префиксная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форма.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В симметричном порядке (слева направо) 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–</a:t>
            </a:r>
            <a:b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</a:b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инфиксная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форма.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В обратном порядке (снизу вверх) 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– </a:t>
            </a:r>
            <a:b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</a:b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постфиксная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форма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.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70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>
            <a:off x="0" y="1761909"/>
            <a:ext cx="12192000" cy="710239"/>
            <a:chOff x="0" y="0"/>
            <a:chExt cx="12192000" cy="710239"/>
          </a:xfrm>
        </p:grpSpPr>
        <p:pic>
          <p:nvPicPr>
            <p:cNvPr id="8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Прямоугольник 27"/>
          <p:cNvSpPr/>
          <p:nvPr/>
        </p:nvSpPr>
        <p:spPr>
          <a:xfrm flipV="1">
            <a:off x="0" y="2117029"/>
            <a:ext cx="12191999" cy="4749607"/>
          </a:xfrm>
          <a:prstGeom prst="rect">
            <a:avLst/>
          </a:prstGeom>
          <a:solidFill>
            <a:srgbClr val="536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 flipV="1">
            <a:off x="496307" y="1524576"/>
            <a:ext cx="11199388" cy="504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588" y="1676941"/>
            <a:ext cx="4098107" cy="4740183"/>
          </a:xfrm>
          <a:prstGeom prst="rect">
            <a:avLst/>
          </a:prstGeom>
        </p:spPr>
      </p:pic>
      <p:sp>
        <p:nvSpPr>
          <p:cNvPr id="13" name="Google Shape;252;p33"/>
          <p:cNvSpPr txBox="1"/>
          <p:nvPr/>
        </p:nvSpPr>
        <p:spPr>
          <a:xfrm>
            <a:off x="906903" y="182997"/>
            <a:ext cx="10378192" cy="126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>
              <a:buClr>
                <a:schemeClr val="lt1"/>
              </a:buClr>
              <a:buSzPts val="5000"/>
            </a:pPr>
            <a:r>
              <a:rPr lang="ru-RU" sz="3600" dirty="0" smtClean="0">
                <a:solidFill>
                  <a:srgbClr val="617085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СТРУКТУРИРОВАННЫЕ ДАННЫЕ</a:t>
            </a:r>
          </a:p>
          <a:p>
            <a:pPr lvl="0" algn="ctr">
              <a:buClr>
                <a:schemeClr val="lt1"/>
              </a:buClr>
              <a:buSzPts val="5000"/>
            </a:pPr>
            <a:r>
              <a:rPr lang="ru-RU" sz="4400" b="1" dirty="0" smtClean="0">
                <a:solidFill>
                  <a:srgbClr val="617085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ПРЕФИКСНОЕ ДЕРЕВО(</a:t>
            </a:r>
            <a:r>
              <a:rPr lang="en-US" sz="4400" b="1" dirty="0" smtClean="0">
                <a:solidFill>
                  <a:srgbClr val="617085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TRIE</a:t>
            </a:r>
            <a:r>
              <a:rPr lang="ru-RU" sz="4400" b="1" dirty="0" smtClean="0">
                <a:solidFill>
                  <a:srgbClr val="617085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)</a:t>
            </a:r>
            <a:endParaRPr lang="ru-RU" sz="4400" b="1" dirty="0">
              <a:solidFill>
                <a:srgbClr val="617085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pic>
        <p:nvPicPr>
          <p:cNvPr id="14" name="Picture 2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07" y="1524576"/>
            <a:ext cx="11199388" cy="505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Прямоугольник 31"/>
          <p:cNvSpPr/>
          <p:nvPr/>
        </p:nvSpPr>
        <p:spPr>
          <a:xfrm>
            <a:off x="906903" y="1816041"/>
            <a:ext cx="726393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Вид:</a:t>
            </a:r>
            <a:endParaRPr 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Не сбалансированное Дерево для поиска текста (Т9/Текстовые процессоры)</a:t>
            </a:r>
          </a:p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/>
            </a:r>
            <a:b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</a:b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Свойства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Trie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:</a:t>
            </a:r>
            <a:endParaRPr lang="ru-RU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Слова хранятся сверху вниз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Каждый узел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содержит 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одну букву слова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.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Дерево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ветвиться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, когда порядок букв отличается от других имеющихся в нем слов или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же когда 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слово заканчивается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.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Каждый узел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так же и 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булево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значение указывающее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является ли он последним в слове.</a:t>
            </a:r>
          </a:p>
        </p:txBody>
      </p:sp>
    </p:spTree>
    <p:extLst>
      <p:ext uri="{BB962C8B-B14F-4D97-AF65-F5344CB8AC3E}">
        <p14:creationId xmlns:p14="http://schemas.microsoft.com/office/powerpoint/2010/main" val="80976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9" t="17530" b="48081"/>
          <a:stretch/>
        </p:blipFill>
        <p:spPr bwMode="auto">
          <a:xfrm flipV="1">
            <a:off x="9297806" y="-3"/>
            <a:ext cx="2894194" cy="112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749244" y="1223682"/>
            <a:ext cx="11442755" cy="5235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6ABAEC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" y="1364788"/>
            <a:ext cx="749244" cy="5094293"/>
          </a:xfrm>
          <a:prstGeom prst="rect">
            <a:avLst/>
          </a:prstGeom>
          <a:solidFill>
            <a:srgbClr val="536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3678F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="" xmlns:a16="http://schemas.microsoft.com/office/drawing/2014/main" id="{D8D5EF4D-757E-8F41-B380-95557EA509A2}"/>
              </a:ext>
            </a:extLst>
          </p:cNvPr>
          <p:cNvSpPr/>
          <p:nvPr/>
        </p:nvSpPr>
        <p:spPr>
          <a:xfrm>
            <a:off x="749242" y="150665"/>
            <a:ext cx="10035299" cy="1671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ru-RU" sz="3800" b="1" dirty="0" smtClean="0">
                <a:solidFill>
                  <a:srgbClr val="53678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ПОЛУ-СТРУКТУРИРОВАННЫЕ</a:t>
            </a:r>
          </a:p>
          <a:p>
            <a:pPr>
              <a:lnSpc>
                <a:spcPct val="90000"/>
              </a:lnSpc>
            </a:pPr>
            <a:r>
              <a:rPr lang="ru-RU" sz="3800" b="1" dirty="0" smtClean="0">
                <a:solidFill>
                  <a:srgbClr val="53678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pPr>
              <a:lnSpc>
                <a:spcPct val="90000"/>
              </a:lnSpc>
            </a:pPr>
            <a:endParaRPr lang="ru-RU" sz="3800" dirty="0">
              <a:solidFill>
                <a:srgbClr val="53678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AutoShape 4" descr="http://mathprofi.ru/b/mnozhestva_clip_image014_0024.gif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5" name="Изображение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450" y="1589658"/>
            <a:ext cx="2222500" cy="1663700"/>
          </a:xfrm>
          <a:prstGeom prst="rect">
            <a:avLst/>
          </a:prstGeom>
        </p:spPr>
      </p:pic>
      <p:pic>
        <p:nvPicPr>
          <p:cNvPr id="36" name="Изображение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390" y="1580558"/>
            <a:ext cx="3009900" cy="2844800"/>
          </a:xfrm>
          <a:prstGeom prst="rect">
            <a:avLst/>
          </a:prstGeom>
        </p:spPr>
      </p:pic>
      <p:pic>
        <p:nvPicPr>
          <p:cNvPr id="37" name="Изображение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198" y="4799613"/>
            <a:ext cx="4229100" cy="1219200"/>
          </a:xfrm>
          <a:prstGeom prst="rect">
            <a:avLst/>
          </a:prstGeom>
        </p:spPr>
      </p:pic>
      <p:pic>
        <p:nvPicPr>
          <p:cNvPr id="30" name="Picture 2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2" y="1363780"/>
            <a:ext cx="11442757" cy="507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Прямоугольник 33"/>
          <p:cNvSpPr/>
          <p:nvPr/>
        </p:nvSpPr>
        <p:spPr>
          <a:xfrm>
            <a:off x="1112828" y="1593183"/>
            <a:ext cx="42937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 smtClean="0">
                <a:latin typeface="Century Gothic" panose="020B0502020202020204" pitchFamily="34" charset="0"/>
              </a:rPr>
              <a:t>XML</a:t>
            </a:r>
            <a:r>
              <a:rPr lang="ru-RU" sz="2000" b="1" dirty="0" smtClean="0">
                <a:latin typeface="Century Gothic" panose="020B0502020202020204" pitchFamily="34" charset="0"/>
              </a:rPr>
              <a:t/>
            </a:r>
            <a:br>
              <a:rPr lang="ru-RU" sz="2000" b="1" dirty="0" smtClean="0">
                <a:latin typeface="Century Gothic" panose="020B0502020202020204" pitchFamily="34" charset="0"/>
              </a:rPr>
            </a:br>
            <a:r>
              <a:rPr lang="en-US" sz="2000" dirty="0" smtClean="0">
                <a:latin typeface="Century Gothic" panose="020B0502020202020204" pitchFamily="34" charset="0"/>
              </a:rPr>
              <a:t>(</a:t>
            </a:r>
            <a:r>
              <a:rPr lang="ru-RU" sz="2000" dirty="0" smtClean="0">
                <a:latin typeface="Century Gothic" panose="020B0502020202020204" pitchFamily="34" charset="0"/>
              </a:rPr>
              <a:t>Универсальный Язык! Разметки</a:t>
            </a:r>
            <a:r>
              <a:rPr lang="en-US" sz="2000" dirty="0" smtClean="0">
                <a:latin typeface="Century Gothic" panose="020B0502020202020204" pitchFamily="34" charset="0"/>
              </a:rPr>
              <a:t>)</a:t>
            </a:r>
            <a:endParaRPr lang="ru-RU" sz="2000" dirty="0" smtClean="0">
              <a:latin typeface="Century Gothic" panose="020B0502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112828" y="2818110"/>
            <a:ext cx="6682644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000" dirty="0">
                <a:latin typeface="Century Gothic" panose="020B0502020202020204" pitchFamily="34" charset="0"/>
              </a:rPr>
              <a:t>Особенности</a:t>
            </a:r>
            <a:r>
              <a:rPr lang="ru-RU" sz="2000" dirty="0" smtClean="0">
                <a:latin typeface="Century Gothic" panose="020B0502020202020204" pitchFamily="34" charset="0"/>
              </a:rPr>
              <a:t>:</a:t>
            </a:r>
            <a:endParaRPr lang="ru-RU" sz="2000" dirty="0">
              <a:latin typeface="Century Gothic" panose="020B0502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Используется для аннотирования блоков текста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XML != HTML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Сложно-читаемый человеком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Часто используется как формат </a:t>
            </a:r>
            <a:r>
              <a:rPr lang="ru-RU" sz="2000" dirty="0" smtClean="0">
                <a:latin typeface="Century Gothic" panose="020B0502020202020204" pitchFamily="34" charset="0"/>
              </a:rPr>
              <a:t>данных</a:t>
            </a:r>
            <a:br>
              <a:rPr lang="ru-RU" sz="2000" dirty="0" smtClean="0">
                <a:latin typeface="Century Gothic" panose="020B0502020202020204" pitchFamily="34" charset="0"/>
              </a:rPr>
            </a:br>
            <a:r>
              <a:rPr lang="ru-RU" sz="2000" dirty="0" smtClean="0">
                <a:latin typeface="Century Gothic" panose="020B0502020202020204" pitchFamily="34" charset="0"/>
              </a:rPr>
              <a:t>(</a:t>
            </a:r>
            <a:r>
              <a:rPr lang="ru-RU" sz="2000" dirty="0">
                <a:latin typeface="Century Gothic" panose="020B0502020202020204" pitchFamily="34" charset="0"/>
              </a:rPr>
              <a:t>что некорректно)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Отсутствуют типы данных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Порядок следования элементов важен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Не требует форматирования</a:t>
            </a:r>
            <a:endParaRPr lang="ru-RU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0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9" t="17530" b="48081"/>
          <a:stretch/>
        </p:blipFill>
        <p:spPr bwMode="auto">
          <a:xfrm flipV="1">
            <a:off x="9297806" y="-3"/>
            <a:ext cx="2894194" cy="112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749244" y="1223682"/>
            <a:ext cx="11442755" cy="5235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6ABAEC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" y="1364788"/>
            <a:ext cx="749244" cy="5094293"/>
          </a:xfrm>
          <a:prstGeom prst="rect">
            <a:avLst/>
          </a:prstGeom>
          <a:solidFill>
            <a:srgbClr val="536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3678F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="" xmlns:a16="http://schemas.microsoft.com/office/drawing/2014/main" id="{D8D5EF4D-757E-8F41-B380-95557EA509A2}"/>
              </a:ext>
            </a:extLst>
          </p:cNvPr>
          <p:cNvSpPr/>
          <p:nvPr/>
        </p:nvSpPr>
        <p:spPr>
          <a:xfrm>
            <a:off x="749242" y="150665"/>
            <a:ext cx="10035299" cy="1671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ru-RU" sz="3800" b="1" dirty="0" smtClean="0">
                <a:solidFill>
                  <a:srgbClr val="53678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ПОЛУ-СТРУКТУРИРОВАННЫЕ</a:t>
            </a:r>
          </a:p>
          <a:p>
            <a:pPr>
              <a:lnSpc>
                <a:spcPct val="90000"/>
              </a:lnSpc>
            </a:pPr>
            <a:r>
              <a:rPr lang="ru-RU" sz="3800" b="1" dirty="0" smtClean="0">
                <a:solidFill>
                  <a:srgbClr val="53678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pPr>
              <a:lnSpc>
                <a:spcPct val="90000"/>
              </a:lnSpc>
            </a:pPr>
            <a:endParaRPr lang="ru-RU" sz="3800" dirty="0">
              <a:solidFill>
                <a:srgbClr val="53678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AutoShape 4" descr="http://mathprofi.ru/b/mnozhestva_clip_image014_0024.gif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7" name="Изображение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177" y="2971800"/>
            <a:ext cx="4895687" cy="3267636"/>
          </a:xfrm>
          <a:prstGeom prst="rect">
            <a:avLst/>
          </a:prstGeom>
        </p:spPr>
      </p:pic>
      <p:pic>
        <p:nvPicPr>
          <p:cNvPr id="35" name="Изображение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632" y="1522422"/>
            <a:ext cx="2382027" cy="1702871"/>
          </a:xfrm>
          <a:prstGeom prst="rect">
            <a:avLst/>
          </a:prstGeom>
        </p:spPr>
      </p:pic>
      <p:pic>
        <p:nvPicPr>
          <p:cNvPr id="30" name="Picture 2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2" y="1363780"/>
            <a:ext cx="11442757" cy="507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112828" y="1480657"/>
            <a:ext cx="6303370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JSON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(</a:t>
            </a:r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JavaScript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Object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Notation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)</a:t>
            </a:r>
          </a:p>
          <a:p>
            <a:pPr>
              <a:spcAft>
                <a:spcPts val="300"/>
              </a:spcAft>
            </a:pP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>
              <a:spcAft>
                <a:spcPts val="300"/>
              </a:spcAft>
            </a:pPr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Типы Записей</a:t>
            </a:r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:</a:t>
            </a:r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>
              <a:spcAft>
                <a:spcPts val="300"/>
              </a:spcAft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число</a:t>
            </a:r>
          </a:p>
          <a:p>
            <a:pPr>
              <a:spcAft>
                <a:spcPts val="300"/>
              </a:spcAft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строка</a:t>
            </a:r>
          </a:p>
          <a:p>
            <a:pPr>
              <a:spcAft>
                <a:spcPts val="300"/>
              </a:spcAft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литералы </a:t>
            </a:r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null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false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true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>
              <a:spcAft>
                <a:spcPts val="300"/>
              </a:spcAft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объект </a:t>
            </a:r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json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(вложенное определение)</a:t>
            </a:r>
          </a:p>
          <a:p>
            <a:pPr>
              <a:spcAft>
                <a:spcPts val="300"/>
              </a:spcAft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одномерный массив (объектов (число, строка, литерал, объект </a:t>
            </a:r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json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))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>
              <a:spcAft>
                <a:spcPts val="300"/>
              </a:spcAft>
            </a:pPr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Плюсы:</a:t>
            </a:r>
          </a:p>
          <a:p>
            <a:pPr>
              <a:spcAft>
                <a:spcPts val="300"/>
              </a:spcAft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Читабельный / не зависит от языка</a:t>
            </a:r>
          </a:p>
          <a:p>
            <a:pPr>
              <a:spcAft>
                <a:spcPts val="300"/>
              </a:spcAft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Экономичней </a:t>
            </a:r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xml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>
              <a:spcAft>
                <a:spcPts val="300"/>
              </a:spcAft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Поддержка множества библиотек</a:t>
            </a:r>
          </a:p>
          <a:p>
            <a:pPr>
              <a:spcAft>
                <a:spcPts val="300"/>
              </a:spcAft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Представляет собой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123569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3" t="48590" b="12347"/>
          <a:stretch/>
        </p:blipFill>
        <p:spPr bwMode="auto">
          <a:xfrm>
            <a:off x="12" y="28136"/>
            <a:ext cx="1917238" cy="128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 7"/>
          <p:cNvGrpSpPr/>
          <p:nvPr/>
        </p:nvGrpSpPr>
        <p:grpSpPr>
          <a:xfrm>
            <a:off x="0" y="6123159"/>
            <a:ext cx="12192000" cy="710239"/>
            <a:chOff x="0" y="0"/>
            <a:chExt cx="12192000" cy="710239"/>
          </a:xfrm>
        </p:grpSpPr>
        <p:pic>
          <p:nvPicPr>
            <p:cNvPr id="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Google Shape;130;p16"/>
          <p:cNvSpPr/>
          <p:nvPr/>
        </p:nvSpPr>
        <p:spPr>
          <a:xfrm>
            <a:off x="0" y="1387960"/>
            <a:ext cx="12194632" cy="509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568433" y="64521"/>
            <a:ext cx="705513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2763F9"/>
              </a:buClr>
              <a:buSzPts val="2880"/>
            </a:pPr>
            <a:r>
              <a:rPr lang="ru-RU" sz="4000" b="1" dirty="0">
                <a:solidFill>
                  <a:srgbClr val="0563C1"/>
                </a:solidFill>
                <a:latin typeface="Verdana" panose="020B0604030504040204" pitchFamily="34" charset="0"/>
                <a:ea typeface="Verdana" panose="020B0604030504040204" pitchFamily="34" charset="0"/>
                <a:sym typeface="Century Gothic"/>
              </a:rPr>
              <a:t>НЕ структурированные</a:t>
            </a:r>
          </a:p>
          <a:p>
            <a:pPr lvl="0" algn="ctr">
              <a:buClr>
                <a:srgbClr val="2763F9"/>
              </a:buClr>
              <a:buSzPts val="2880"/>
            </a:pPr>
            <a:r>
              <a:rPr lang="ru-RU" sz="4000" b="1" dirty="0">
                <a:solidFill>
                  <a:srgbClr val="0563C1"/>
                </a:solidFill>
                <a:latin typeface="Verdana" panose="020B0604030504040204" pitchFamily="34" charset="0"/>
                <a:ea typeface="Verdana" panose="020B0604030504040204" pitchFamily="34" charset="0"/>
                <a:sym typeface="Century Gothic"/>
              </a:rPr>
              <a:t>данные</a:t>
            </a:r>
          </a:p>
        </p:txBody>
      </p:sp>
      <p:pic>
        <p:nvPicPr>
          <p:cNvPr id="16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3" t="67267" b="12346"/>
          <a:stretch/>
        </p:blipFill>
        <p:spPr bwMode="auto">
          <a:xfrm>
            <a:off x="9805008" y="28136"/>
            <a:ext cx="2386992" cy="66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Изображение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672" y="1554652"/>
            <a:ext cx="5036145" cy="2626695"/>
          </a:xfrm>
          <a:prstGeom prst="rect">
            <a:avLst/>
          </a:prstGeom>
        </p:spPr>
      </p:pic>
      <p:pic>
        <p:nvPicPr>
          <p:cNvPr id="23" name="Picture 3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" y="1387960"/>
            <a:ext cx="12191988" cy="509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Прямоугольник 23"/>
          <p:cNvSpPr/>
          <p:nvPr/>
        </p:nvSpPr>
        <p:spPr>
          <a:xfrm>
            <a:off x="496306" y="1569143"/>
            <a:ext cx="10247894" cy="4632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Виды данных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:</a:t>
            </a:r>
            <a:endParaRPr lang="ru-RU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Текстовые данные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Картинки/Фотографии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Видео поток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Звук, Сигналы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Machine-to-Machine</a:t>
            </a:r>
          </a:p>
          <a:p>
            <a:pPr>
              <a:spcAft>
                <a:spcPts val="600"/>
              </a:spcAft>
            </a:pP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Особенности: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Хранятся в исходном формате (в виде файлов)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Во время обработки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приобретают(приводятся) структурированную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форму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Часто хранятся в облаке или спец. Хранилищах (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Data Lake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)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Требуют специальных знаний для работы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4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0646230" cy="6860534"/>
          </a:xfrm>
          <a:prstGeom prst="rect">
            <a:avLst/>
          </a:prstGeom>
          <a:solidFill>
            <a:srgbClr val="2038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D8D5EF4D-757E-8F41-B380-95557EA509A2}"/>
              </a:ext>
            </a:extLst>
          </p:cNvPr>
          <p:cNvSpPr/>
          <p:nvPr/>
        </p:nvSpPr>
        <p:spPr>
          <a:xfrm>
            <a:off x="874748" y="279847"/>
            <a:ext cx="2436886" cy="1415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spc="600" dirty="0" smtClean="0">
                <a:solidFill>
                  <a:srgbClr val="6ABAEC"/>
                </a:solidFill>
                <a:latin typeface="Century Gothic" panose="020B0502020202020204" pitchFamily="34" charset="0"/>
                <a:ea typeface="Verdana" panose="020B0604030504040204" pitchFamily="34" charset="0"/>
              </a:rPr>
              <a:t>ПЛАН</a:t>
            </a:r>
            <a:endParaRPr lang="en-US" sz="4800" spc="600" dirty="0" smtClean="0">
              <a:solidFill>
                <a:srgbClr val="6ABAEC"/>
              </a:solidFill>
              <a:latin typeface="Century Gothic" panose="020B0502020202020204" pitchFamily="34" charset="0"/>
              <a:ea typeface="Verdana" panose="020B0604030504040204" pitchFamily="34" charset="0"/>
            </a:endParaRPr>
          </a:p>
          <a:p>
            <a:endParaRPr lang="ru-RU" sz="3200" spc="600" dirty="0">
              <a:solidFill>
                <a:srgbClr val="6ABAEC"/>
              </a:solidFill>
              <a:latin typeface="Century Gothic" panose="020B050202020202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Google Shape;252;p33"/>
          <p:cNvSpPr txBox="1"/>
          <p:nvPr/>
        </p:nvSpPr>
        <p:spPr>
          <a:xfrm>
            <a:off x="455838" y="1537042"/>
            <a:ext cx="4656670" cy="4238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>
              <a:lnSpc>
                <a:spcPct val="120000"/>
              </a:lnSpc>
              <a:spcAft>
                <a:spcPts val="24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Структурированные </a:t>
            </a:r>
            <a:r>
              <a:rPr lang="ru-RU" sz="20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vs</a:t>
            </a:r>
            <a:r>
              <a:rPr lang="ru-RU" sz="2000" dirty="0" smtClean="0">
                <a:solidFill>
                  <a:schemeClr val="bg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/>
            </a:r>
            <a:br>
              <a:rPr lang="ru-RU" sz="2000" dirty="0" smtClean="0">
                <a:solidFill>
                  <a:schemeClr val="bg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</a:br>
            <a:r>
              <a:rPr lang="ru-RU" sz="2000" dirty="0" smtClean="0">
                <a:solidFill>
                  <a:schemeClr val="bg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Не 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структурированные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vs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Полу-структурированные данные</a:t>
            </a:r>
          </a:p>
          <a:p>
            <a:pPr marL="457200" lvl="0" indent="-457200">
              <a:lnSpc>
                <a:spcPct val="120000"/>
              </a:lnSpc>
              <a:spcAft>
                <a:spcPts val="24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Массивы</a:t>
            </a:r>
          </a:p>
          <a:p>
            <a:pPr marL="457200" lvl="0" indent="-457200">
              <a:lnSpc>
                <a:spcPct val="120000"/>
              </a:lnSpc>
              <a:spcAft>
                <a:spcPts val="24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Очереди</a:t>
            </a:r>
          </a:p>
          <a:p>
            <a:pPr marL="457200" lvl="0" indent="-457200">
              <a:lnSpc>
                <a:spcPct val="120000"/>
              </a:lnSpc>
              <a:spcAft>
                <a:spcPts val="24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Стеки</a:t>
            </a:r>
          </a:p>
          <a:p>
            <a:pPr marL="457200" lvl="0" indent="-457200">
              <a:lnSpc>
                <a:spcPct val="120000"/>
              </a:lnSpc>
              <a:spcAft>
                <a:spcPts val="24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Связанные списки</a:t>
            </a:r>
          </a:p>
          <a:p>
            <a:pPr marL="457200" lvl="0" indent="-457200">
              <a:lnSpc>
                <a:spcPct val="120000"/>
              </a:lnSpc>
              <a:spcAft>
                <a:spcPts val="24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MAP</a:t>
            </a:r>
            <a:endParaRPr lang="ru-RU" sz="2000" dirty="0">
              <a:solidFill>
                <a:schemeClr val="bg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252;p33"/>
          <p:cNvSpPr txBox="1"/>
          <p:nvPr/>
        </p:nvSpPr>
        <p:spPr>
          <a:xfrm>
            <a:off x="5323115" y="1537042"/>
            <a:ext cx="4566320" cy="4238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>
              <a:lnSpc>
                <a:spcPct val="120000"/>
              </a:lnSpc>
              <a:spcAft>
                <a:spcPts val="24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Хэш-таблицы	</a:t>
            </a:r>
          </a:p>
          <a:p>
            <a:pPr marL="457200" lvl="0" indent="-457200">
              <a:lnSpc>
                <a:spcPct val="120000"/>
              </a:lnSpc>
              <a:spcAft>
                <a:spcPts val="24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Графы</a:t>
            </a:r>
          </a:p>
          <a:p>
            <a:pPr marL="457200" lvl="0" indent="-457200">
              <a:lnSpc>
                <a:spcPct val="120000"/>
              </a:lnSpc>
              <a:spcAft>
                <a:spcPts val="24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Деревья</a:t>
            </a:r>
          </a:p>
          <a:p>
            <a:pPr marL="457200" lvl="0" indent="-457200">
              <a:lnSpc>
                <a:spcPct val="120000"/>
              </a:lnSpc>
              <a:spcAft>
                <a:spcPts val="24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Префиксные деревья</a:t>
            </a:r>
          </a:p>
          <a:p>
            <a:pPr marL="457200" lvl="0" indent="-457200">
              <a:lnSpc>
                <a:spcPct val="120000"/>
              </a:lnSpc>
              <a:spcAft>
                <a:spcPts val="24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Полу-структурированные данные</a:t>
            </a:r>
          </a:p>
          <a:p>
            <a:pPr marL="457200" lvl="0" indent="-457200">
              <a:lnSpc>
                <a:spcPct val="120000"/>
              </a:lnSpc>
              <a:spcAft>
                <a:spcPts val="24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Не структурированные данные</a:t>
            </a:r>
            <a:endParaRPr lang="ru-RU" sz="2000" dirty="0">
              <a:solidFill>
                <a:schemeClr val="bg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6" descr="D:\Наташа\корел\сувалкина\фото подборка\GettyImages-508131094-1024x7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15" r="16255"/>
          <a:stretch/>
        </p:blipFill>
        <p:spPr bwMode="auto">
          <a:xfrm>
            <a:off x="10457411" y="0"/>
            <a:ext cx="1734590" cy="686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7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074198" y="5246924"/>
            <a:ext cx="8244565" cy="1421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3200" b="1" dirty="0">
                <a:solidFill>
                  <a:srgbClr val="1F57B3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Структурированные </a:t>
            </a:r>
            <a:r>
              <a:rPr lang="ru-RU" sz="3200" b="1" dirty="0" err="1" smtClean="0">
                <a:solidFill>
                  <a:srgbClr val="1F57B3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vs</a:t>
            </a:r>
            <a:endParaRPr lang="ru-RU" sz="3200" b="1" dirty="0" smtClean="0">
              <a:solidFill>
                <a:srgbClr val="1F57B3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  <a:p>
            <a:pPr algn="ctr">
              <a:lnSpc>
                <a:spcPct val="90000"/>
              </a:lnSpc>
            </a:pPr>
            <a:r>
              <a:rPr lang="ru-RU" sz="3200" b="1" dirty="0" smtClean="0">
                <a:solidFill>
                  <a:srgbClr val="1F57B3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Не </a:t>
            </a:r>
            <a:r>
              <a:rPr lang="ru-RU" sz="3200" b="1" dirty="0">
                <a:solidFill>
                  <a:srgbClr val="1F57B3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структурированные </a:t>
            </a:r>
            <a:r>
              <a:rPr lang="ru-RU" sz="3200" b="1" dirty="0" err="1" smtClean="0">
                <a:solidFill>
                  <a:srgbClr val="1F57B3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vs</a:t>
            </a:r>
            <a:endParaRPr lang="ru-RU" sz="3200" b="1" dirty="0" smtClean="0">
              <a:solidFill>
                <a:srgbClr val="1F57B3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  <a:p>
            <a:pPr algn="ctr">
              <a:lnSpc>
                <a:spcPct val="90000"/>
              </a:lnSpc>
            </a:pPr>
            <a:r>
              <a:rPr lang="ru-RU" sz="3200" b="1" dirty="0" smtClean="0">
                <a:solidFill>
                  <a:srgbClr val="1F57B3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Полу-структурированные </a:t>
            </a:r>
            <a:r>
              <a:rPr lang="ru-RU" sz="3200" b="1" dirty="0">
                <a:solidFill>
                  <a:srgbClr val="1F57B3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данные</a:t>
            </a:r>
          </a:p>
        </p:txBody>
      </p:sp>
      <p:grpSp>
        <p:nvGrpSpPr>
          <p:cNvPr id="10" name="Группа 9"/>
          <p:cNvGrpSpPr/>
          <p:nvPr/>
        </p:nvGrpSpPr>
        <p:grpSpPr>
          <a:xfrm>
            <a:off x="0" y="0"/>
            <a:ext cx="12192000" cy="710239"/>
            <a:chOff x="0" y="0"/>
            <a:chExt cx="12192000" cy="710239"/>
          </a:xfrm>
        </p:grpSpPr>
        <p:pic>
          <p:nvPicPr>
            <p:cNvPr id="11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3" t="56964" r="11828" b="2263"/>
          <a:stretch/>
        </p:blipFill>
        <p:spPr bwMode="auto">
          <a:xfrm>
            <a:off x="10455965" y="5518730"/>
            <a:ext cx="1736036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" t="56964" r="-1" b="2263"/>
          <a:stretch/>
        </p:blipFill>
        <p:spPr bwMode="auto">
          <a:xfrm flipH="1">
            <a:off x="0" y="4355976"/>
            <a:ext cx="3281234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/>
          <p:cNvSpPr/>
          <p:nvPr/>
        </p:nvSpPr>
        <p:spPr>
          <a:xfrm>
            <a:off x="0" y="487679"/>
            <a:ext cx="12192000" cy="4537932"/>
          </a:xfrm>
          <a:prstGeom prst="rect">
            <a:avLst/>
          </a:prstGeom>
          <a:solidFill>
            <a:srgbClr val="536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4" name="Таблица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743613"/>
              </p:ext>
            </p:extLst>
          </p:nvPr>
        </p:nvGraphicFramePr>
        <p:xfrm>
          <a:off x="848140" y="487679"/>
          <a:ext cx="10495721" cy="4537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660"/>
                <a:gridCol w="3044687"/>
                <a:gridCol w="3044687"/>
                <a:gridCol w="3044687"/>
              </a:tblGrid>
              <a:tr h="572902">
                <a:tc>
                  <a:txBody>
                    <a:bodyPr/>
                    <a:lstStyle/>
                    <a:p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solidFill>
                            <a:srgbClr val="53678F"/>
                          </a:solidFill>
                          <a:latin typeface="Century Gothic" panose="020B0502020202020204" pitchFamily="34" charset="0"/>
                        </a:rPr>
                        <a:t>СТРУКТУРИРОВАННЫЕ</a:t>
                      </a:r>
                      <a:endParaRPr lang="ru-RU" sz="1400" dirty="0">
                        <a:solidFill>
                          <a:srgbClr val="53678F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solidFill>
                            <a:srgbClr val="53678F"/>
                          </a:solidFill>
                          <a:latin typeface="Century Gothic" panose="020B0502020202020204" pitchFamily="34" charset="0"/>
                        </a:rPr>
                        <a:t>ПОЛУ-СТРУКТУРИРОВАННЫЕ</a:t>
                      </a:r>
                      <a:endParaRPr lang="ru-RU" sz="1400" dirty="0">
                        <a:solidFill>
                          <a:srgbClr val="53678F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solidFill>
                            <a:srgbClr val="53678F"/>
                          </a:solidFill>
                          <a:latin typeface="Century Gothic" panose="020B0502020202020204" pitchFamily="34" charset="0"/>
                        </a:rPr>
                        <a:t>НЕ СТРУКТУРИРОВАННЫЕ</a:t>
                      </a:r>
                      <a:endParaRPr lang="ru-RU" sz="1400" dirty="0">
                        <a:solidFill>
                          <a:srgbClr val="53678F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786238">
                <a:tc>
                  <a:txBody>
                    <a:bodyPr/>
                    <a:lstStyle/>
                    <a:p>
                      <a:r>
                        <a:rPr lang="ru-RU" sz="1400" b="1" dirty="0" smtClean="0">
                          <a:solidFill>
                            <a:srgbClr val="53678F"/>
                          </a:solidFill>
                          <a:latin typeface="Century Gothic" panose="020B0502020202020204" pitchFamily="34" charset="0"/>
                        </a:rPr>
                        <a:t>Плюсы</a:t>
                      </a:r>
                      <a:endParaRPr lang="ru-RU" sz="1400" b="1" dirty="0">
                        <a:solidFill>
                          <a:srgbClr val="53678F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1200"/>
                        </a:spcAft>
                        <a:buFont typeface="Arial" charset="0"/>
                        <a:buChar char="•"/>
                      </a:pPr>
                      <a:r>
                        <a:rPr lang="ru-RU" sz="14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Легкость</a:t>
                      </a:r>
                      <a:r>
                        <a:rPr lang="ru-RU" sz="14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 использования различными аналитическими системами и алгоритмами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charset="0"/>
                        <a:buChar char="•"/>
                      </a:pPr>
                      <a:r>
                        <a:rPr lang="ru-RU" sz="14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Легкость использования бизнес пользователями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charset="0"/>
                        <a:buChar char="•"/>
                      </a:pPr>
                      <a:r>
                        <a:rPr lang="ru-RU" sz="14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</a:rPr>
                        <a:t>Совместимы с большинством ПО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endParaRPr lang="ru-RU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spcAft>
                          <a:spcPts val="1200"/>
                        </a:spcAft>
                        <a:buFont typeface="Arial" charset="0"/>
                        <a:buChar char="•"/>
                      </a:pPr>
                      <a:r>
                        <a:rPr lang="ru-RU" sz="1400" kern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Совместимы со множеством ПО</a:t>
                      </a:r>
                    </a:p>
                    <a:p>
                      <a:pPr marL="285750" indent="-285750" algn="l" defTabSz="914400" rtl="0" eaLnBrk="1" latinLnBrk="0" hangingPunct="1">
                        <a:spcAft>
                          <a:spcPts val="1200"/>
                        </a:spcAft>
                        <a:buFont typeface="Arial" charset="0"/>
                        <a:buChar char="•"/>
                      </a:pPr>
                      <a:r>
                        <a:rPr lang="ru-RU" sz="1400" kern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Есть метаданные</a:t>
                      </a:r>
                    </a:p>
                    <a:p>
                      <a:pPr marL="285750" indent="-285750" algn="l" defTabSz="914400" rtl="0" eaLnBrk="1" latinLnBrk="0" hangingPunct="1">
                        <a:spcAft>
                          <a:spcPts val="1200"/>
                        </a:spcAft>
                        <a:buFont typeface="Arial" charset="0"/>
                        <a:buChar char="•"/>
                      </a:pPr>
                      <a:r>
                        <a:rPr lang="ru-RU" sz="1400" kern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Разнообразие вариантов хранения</a:t>
                      </a:r>
                    </a:p>
                    <a:p>
                      <a:pPr marL="285750" indent="-285750" algn="l" defTabSz="914400" rtl="0" eaLnBrk="1" latinLnBrk="0" hangingPunct="1">
                        <a:spcAft>
                          <a:spcPts val="1200"/>
                        </a:spcAft>
                        <a:buFont typeface="Arial" charset="0"/>
                        <a:buChar char="•"/>
                      </a:pPr>
                      <a:r>
                        <a:rPr lang="ru-RU" sz="1400" kern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Удобная навигация по данным и проще анализ</a:t>
                      </a:r>
                      <a:endParaRPr lang="ru-RU" sz="1400" kern="120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spcAft>
                          <a:spcPts val="1200"/>
                        </a:spcAft>
                        <a:buFont typeface="Arial" charset="0"/>
                        <a:buChar char="•"/>
                      </a:pPr>
                      <a:r>
                        <a:rPr lang="ru-RU" sz="1400" kern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Гибкость за счет использования «оригинального» формата</a:t>
                      </a:r>
                    </a:p>
                    <a:p>
                      <a:pPr marL="285750" indent="-285750" algn="l" defTabSz="914400" rtl="0" eaLnBrk="1" latinLnBrk="0" hangingPunct="1">
                        <a:spcAft>
                          <a:spcPts val="1200"/>
                        </a:spcAft>
                        <a:buFont typeface="Arial" charset="0"/>
                        <a:buChar char="•"/>
                      </a:pPr>
                      <a:r>
                        <a:rPr lang="ru-RU" sz="1400" kern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Гибкость в вариантах хранения</a:t>
                      </a:r>
                    </a:p>
                    <a:p>
                      <a:pPr marL="285750" indent="-285750" algn="l" defTabSz="914400" rtl="0" eaLnBrk="1" latinLnBrk="0" hangingPunct="1">
                        <a:spcAft>
                          <a:spcPts val="1200"/>
                        </a:spcAft>
                        <a:buFont typeface="Arial" charset="0"/>
                        <a:buChar char="•"/>
                      </a:pPr>
                      <a:r>
                        <a:rPr lang="ru-RU" sz="1400" kern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Быстрота загрузки и простота хранения</a:t>
                      </a:r>
                    </a:p>
                    <a:p>
                      <a:pPr marL="285750" indent="-285750" algn="l" defTabSz="914400" rtl="0" eaLnBrk="1" latinLnBrk="0" hangingPunct="1">
                        <a:spcAft>
                          <a:spcPts val="1200"/>
                        </a:spcAft>
                        <a:buFont typeface="Arial" charset="0"/>
                        <a:buChar char="•"/>
                      </a:pPr>
                      <a:r>
                        <a:rPr lang="ru-RU" sz="1400" kern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Быстрей доступ к данным и дешевле хранить</a:t>
                      </a:r>
                      <a:endParaRPr lang="ru-RU" sz="1400" kern="120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178793">
                <a:tc>
                  <a:txBody>
                    <a:bodyPr/>
                    <a:lstStyle/>
                    <a:p>
                      <a:r>
                        <a:rPr lang="ru-RU" sz="1400" b="1" dirty="0" smtClean="0">
                          <a:solidFill>
                            <a:srgbClr val="53678F"/>
                          </a:solidFill>
                          <a:latin typeface="Century Gothic" panose="020B0502020202020204" pitchFamily="34" charset="0"/>
                        </a:rPr>
                        <a:t>Минусы</a:t>
                      </a:r>
                      <a:endParaRPr lang="ru-RU" sz="1400" b="1" dirty="0">
                        <a:solidFill>
                          <a:srgbClr val="53678F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spcAft>
                          <a:spcPts val="1200"/>
                        </a:spcAft>
                        <a:buFont typeface="Arial" charset="0"/>
                        <a:buChar char="•"/>
                      </a:pPr>
                      <a:r>
                        <a:rPr lang="ru-RU" sz="1400" kern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Жестко привязаны к схеме</a:t>
                      </a:r>
                    </a:p>
                    <a:p>
                      <a:pPr marL="285750" indent="-285750" algn="l" defTabSz="914400" rtl="0" eaLnBrk="1" latinLnBrk="0" hangingPunct="1">
                        <a:spcAft>
                          <a:spcPts val="1200"/>
                        </a:spcAft>
                        <a:buFont typeface="Arial" charset="0"/>
                        <a:buChar char="•"/>
                      </a:pPr>
                      <a:r>
                        <a:rPr lang="ru-RU" sz="1400" kern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Ограниченные варианты хранения</a:t>
                      </a:r>
                      <a:endParaRPr lang="ru-RU" sz="1400" kern="120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spcAft>
                          <a:spcPts val="1200"/>
                        </a:spcAft>
                        <a:buFont typeface="Arial" charset="0"/>
                        <a:buChar char="•"/>
                      </a:pPr>
                      <a:r>
                        <a:rPr lang="ru-RU" sz="1400" kern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Требуются специальные навыки для извлечения информации</a:t>
                      </a:r>
                      <a:endParaRPr lang="ru-RU" sz="1400" kern="120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spcAft>
                          <a:spcPts val="1200"/>
                        </a:spcAft>
                        <a:buFont typeface="Arial" charset="0"/>
                        <a:buChar char="•"/>
                      </a:pPr>
                      <a:r>
                        <a:rPr lang="ru-RU" sz="1400" kern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Требуются навыки обработки данных</a:t>
                      </a:r>
                    </a:p>
                    <a:p>
                      <a:pPr marL="285750" indent="-285750" algn="l" defTabSz="914400" rtl="0" eaLnBrk="1" latinLnBrk="0" hangingPunct="1">
                        <a:spcAft>
                          <a:spcPts val="1200"/>
                        </a:spcAft>
                        <a:buFont typeface="Arial" charset="0"/>
                        <a:buChar char="•"/>
                      </a:pPr>
                      <a:r>
                        <a:rPr lang="ru-RU" sz="1400" kern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Требуется специальное ПО для обработки данных</a:t>
                      </a:r>
                      <a:endParaRPr lang="ru-RU" sz="1400" kern="120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52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1761909"/>
            <a:ext cx="12192000" cy="710239"/>
            <a:chOff x="0" y="0"/>
            <a:chExt cx="12192000" cy="710239"/>
          </a:xfrm>
        </p:grpSpPr>
        <p:pic>
          <p:nvPicPr>
            <p:cNvPr id="1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Google Shape;252;p33"/>
          <p:cNvSpPr txBox="1"/>
          <p:nvPr/>
        </p:nvSpPr>
        <p:spPr>
          <a:xfrm>
            <a:off x="906903" y="129209"/>
            <a:ext cx="10378192" cy="126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>
              <a:buClr>
                <a:schemeClr val="lt1"/>
              </a:buClr>
              <a:buSzPts val="5000"/>
            </a:pPr>
            <a:r>
              <a:rPr lang="ru-RU" sz="3600" dirty="0" smtClean="0">
                <a:solidFill>
                  <a:srgbClr val="617085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СТРУКТУРИРОВАННЫЕ ДАННЫЕ</a:t>
            </a:r>
          </a:p>
          <a:p>
            <a:pPr lvl="0" algn="ctr">
              <a:buClr>
                <a:schemeClr val="lt1"/>
              </a:buClr>
              <a:buSzPts val="5000"/>
            </a:pPr>
            <a:r>
              <a:rPr lang="ru-RU" sz="4400" b="1" dirty="0" smtClean="0">
                <a:solidFill>
                  <a:srgbClr val="617085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МАССИВЫ</a:t>
            </a:r>
            <a:endParaRPr lang="ru-RU" sz="4400" b="1" dirty="0">
              <a:solidFill>
                <a:srgbClr val="617085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28" name="Прямоугольник 27"/>
          <p:cNvSpPr/>
          <p:nvPr/>
        </p:nvSpPr>
        <p:spPr>
          <a:xfrm flipV="1">
            <a:off x="0" y="2117029"/>
            <a:ext cx="12191999" cy="4749607"/>
          </a:xfrm>
          <a:prstGeom prst="rect">
            <a:avLst/>
          </a:prstGeom>
          <a:solidFill>
            <a:srgbClr val="536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 flipV="1">
            <a:off x="496307" y="1524576"/>
            <a:ext cx="11199388" cy="5012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669" y="4608614"/>
            <a:ext cx="4662301" cy="1860211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371" y="1582927"/>
            <a:ext cx="5080000" cy="142240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371" y="3407357"/>
            <a:ext cx="5139520" cy="1260406"/>
          </a:xfrm>
          <a:prstGeom prst="rect">
            <a:avLst/>
          </a:prstGeom>
        </p:spPr>
      </p:pic>
      <p:pic>
        <p:nvPicPr>
          <p:cNvPr id="9" name="Picture 2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07" y="1453720"/>
            <a:ext cx="11199388" cy="508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Прямоугольник 31"/>
          <p:cNvSpPr/>
          <p:nvPr/>
        </p:nvSpPr>
        <p:spPr>
          <a:xfrm>
            <a:off x="906903" y="1628273"/>
            <a:ext cx="544946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Виды:</a:t>
            </a:r>
          </a:p>
          <a:p>
            <a:r>
              <a:rPr 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Одномерные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элементы идут подряд в строчку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/>
            </a:r>
            <a:b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</a:b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Многомерные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, массивы внутри массивов.</a:t>
            </a:r>
            <a:b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</a:b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/>
            </a:r>
            <a:b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</a:b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Основные 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действия с массивом:</a:t>
            </a:r>
          </a:p>
          <a:p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ru-RU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Insert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-вставляет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элемент по заданному индексу</a:t>
            </a:r>
          </a:p>
          <a:p>
            <a:pPr marL="342900" indent="-342900">
              <a:buFont typeface="Arial" charset="0"/>
              <a:buChar char="•"/>
            </a:pP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Get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-возвращает элемент по заданному индексу</a:t>
            </a:r>
          </a:p>
          <a:p>
            <a:pPr marL="342900" indent="-342900">
              <a:buFont typeface="Arial" charset="0"/>
              <a:buChar char="•"/>
            </a:pP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Delete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-удаление элемента по заданному 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индексу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Sort </a:t>
            </a:r>
            <a:r>
              <a:rPr lang="mr-I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–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сортировка массива по возрастанию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Size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-получить общее количество элементов в 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массиве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50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1761909"/>
            <a:ext cx="12192000" cy="710239"/>
            <a:chOff x="0" y="0"/>
            <a:chExt cx="12192000" cy="710239"/>
          </a:xfrm>
        </p:grpSpPr>
        <p:pic>
          <p:nvPicPr>
            <p:cNvPr id="1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Прямоугольник 27"/>
          <p:cNvSpPr/>
          <p:nvPr/>
        </p:nvSpPr>
        <p:spPr>
          <a:xfrm flipV="1">
            <a:off x="0" y="2117029"/>
            <a:ext cx="12191999" cy="4749607"/>
          </a:xfrm>
          <a:prstGeom prst="rect">
            <a:avLst/>
          </a:prstGeom>
          <a:solidFill>
            <a:srgbClr val="536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 flipV="1">
            <a:off x="496307" y="1524576"/>
            <a:ext cx="11199388" cy="504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571" y="4152096"/>
            <a:ext cx="3694044" cy="226129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120" y="1625594"/>
            <a:ext cx="4705421" cy="2419140"/>
          </a:xfrm>
          <a:prstGeom prst="rect">
            <a:avLst/>
          </a:prstGeom>
        </p:spPr>
      </p:pic>
      <p:sp>
        <p:nvSpPr>
          <p:cNvPr id="8" name="Google Shape;252;p33"/>
          <p:cNvSpPr txBox="1"/>
          <p:nvPr/>
        </p:nvSpPr>
        <p:spPr>
          <a:xfrm>
            <a:off x="906903" y="129209"/>
            <a:ext cx="10378192" cy="126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>
              <a:buClr>
                <a:schemeClr val="lt1"/>
              </a:buClr>
              <a:buSzPts val="5000"/>
            </a:pPr>
            <a:r>
              <a:rPr lang="ru-RU" sz="3600" dirty="0" smtClean="0">
                <a:solidFill>
                  <a:srgbClr val="617085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СТРУКТУРИРОВАННЫЕ ДАННЫЕ</a:t>
            </a:r>
          </a:p>
          <a:p>
            <a:pPr lvl="0" algn="ctr">
              <a:buClr>
                <a:schemeClr val="lt1"/>
              </a:buClr>
              <a:buSzPts val="5000"/>
            </a:pPr>
            <a:r>
              <a:rPr lang="ru-RU" sz="4400" b="1" dirty="0" smtClean="0">
                <a:solidFill>
                  <a:srgbClr val="617085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ОЧЕРЕДИ</a:t>
            </a:r>
            <a:endParaRPr lang="ru-RU" sz="4400" b="1" dirty="0">
              <a:solidFill>
                <a:srgbClr val="617085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pic>
        <p:nvPicPr>
          <p:cNvPr id="9" name="Picture 2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07" y="1453720"/>
            <a:ext cx="11199388" cy="508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Прямоугольник 31"/>
          <p:cNvSpPr/>
          <p:nvPr/>
        </p:nvSpPr>
        <p:spPr>
          <a:xfrm>
            <a:off x="961757" y="1749195"/>
            <a:ext cx="5574915" cy="478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Вид:</a:t>
            </a:r>
          </a:p>
          <a:p>
            <a:pPr>
              <a:spcAft>
                <a:spcPts val="600"/>
              </a:spcAft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FIFO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mr-I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–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first in first out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/>
            </a:r>
            <a:b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</a:b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/>
            </a:r>
            <a:b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</a:b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Основные действия с очередью: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/>
            </a:r>
            <a:b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</a:br>
            <a:r>
              <a:rPr lang="ru-RU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Enqueue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-  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вставляет элемент в конец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очереди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Dequeue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 -удаляет 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элемент из начала </a:t>
            </a:r>
            <a:r>
              <a:rPr lang="ru-RU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очередиis</a:t>
            </a:r>
            <a:endParaRPr lang="ru-RU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Empty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- возвращает 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значение </a:t>
            </a:r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true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, если очередь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пуста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Top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- возвращает 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первый элемент очереди</a:t>
            </a:r>
            <a:b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</a:b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56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>
            <a:off x="0" y="1761909"/>
            <a:ext cx="12192000" cy="710239"/>
            <a:chOff x="0" y="0"/>
            <a:chExt cx="12192000" cy="710239"/>
          </a:xfrm>
        </p:grpSpPr>
        <p:pic>
          <p:nvPicPr>
            <p:cNvPr id="10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Прямоугольник 27"/>
          <p:cNvSpPr/>
          <p:nvPr/>
        </p:nvSpPr>
        <p:spPr>
          <a:xfrm flipV="1">
            <a:off x="0" y="2117029"/>
            <a:ext cx="12191999" cy="4749607"/>
          </a:xfrm>
          <a:prstGeom prst="rect">
            <a:avLst/>
          </a:prstGeom>
          <a:solidFill>
            <a:srgbClr val="536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 flipV="1">
            <a:off x="496307" y="1524576"/>
            <a:ext cx="11199388" cy="504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1159205" y="1749195"/>
            <a:ext cx="665295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Вид:</a:t>
            </a:r>
          </a:p>
          <a:p>
            <a:pPr>
              <a:spcAft>
                <a:spcPts val="1200"/>
              </a:spcAft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LIFO</a:t>
            </a:r>
            <a:r>
              <a:rPr lang="mr-I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–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Last in first out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/>
            </a:r>
            <a:b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</a:b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/>
            </a:r>
            <a:b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</a:b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Основные действия со </a:t>
            </a:r>
            <a:r>
              <a:rPr lang="ru-RU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стэком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:</a:t>
            </a:r>
            <a:endParaRPr lang="ru-RU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ru-RU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Push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-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вставляет элемент сверху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ru-RU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Pop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-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возвращает 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верхний элемент после удаления из стека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ru-RU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isEmpty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-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возвращает </a:t>
            </a:r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true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, если стек пуст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ru-RU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Top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-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возвращает 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верхний элемент без удаления из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стека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Pip </a:t>
            </a:r>
            <a:r>
              <a:rPr lang="mr-I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–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Отобразить содержимое </a:t>
            </a:r>
            <a:r>
              <a:rPr lang="ru-RU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стэка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/>
            </a:r>
            <a:b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</a:b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488" y="1749194"/>
            <a:ext cx="3155970" cy="2100233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309" y="3935896"/>
            <a:ext cx="3907117" cy="2470523"/>
          </a:xfrm>
          <a:prstGeom prst="rect">
            <a:avLst/>
          </a:prstGeom>
        </p:spPr>
      </p:pic>
      <p:sp>
        <p:nvSpPr>
          <p:cNvPr id="8" name="Google Shape;252;p33"/>
          <p:cNvSpPr txBox="1"/>
          <p:nvPr/>
        </p:nvSpPr>
        <p:spPr>
          <a:xfrm>
            <a:off x="906903" y="129209"/>
            <a:ext cx="10378192" cy="126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>
              <a:buClr>
                <a:schemeClr val="lt1"/>
              </a:buClr>
              <a:buSzPts val="5000"/>
            </a:pPr>
            <a:r>
              <a:rPr lang="ru-RU" sz="3600" dirty="0" smtClean="0">
                <a:solidFill>
                  <a:srgbClr val="617085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СТРУКТУРИРОВАННЫЕ ДАННЫЕ</a:t>
            </a:r>
          </a:p>
          <a:p>
            <a:pPr lvl="0" algn="ctr">
              <a:buClr>
                <a:schemeClr val="lt1"/>
              </a:buClr>
              <a:buSzPts val="5000"/>
            </a:pPr>
            <a:r>
              <a:rPr lang="ru-RU" sz="4400" b="1" dirty="0" smtClean="0">
                <a:solidFill>
                  <a:srgbClr val="617085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СТЭКИ</a:t>
            </a:r>
            <a:endParaRPr lang="ru-RU" sz="4400" b="1" dirty="0">
              <a:solidFill>
                <a:srgbClr val="617085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pic>
        <p:nvPicPr>
          <p:cNvPr id="15" name="Picture 2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07" y="1453720"/>
            <a:ext cx="11199388" cy="508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77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0" y="1761909"/>
            <a:ext cx="12192000" cy="710239"/>
            <a:chOff x="0" y="0"/>
            <a:chExt cx="12192000" cy="710239"/>
          </a:xfrm>
        </p:grpSpPr>
        <p:pic>
          <p:nvPicPr>
            <p:cNvPr id="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Прямоугольник 27"/>
          <p:cNvSpPr/>
          <p:nvPr/>
        </p:nvSpPr>
        <p:spPr>
          <a:xfrm flipV="1">
            <a:off x="0" y="2117029"/>
            <a:ext cx="12191999" cy="4749607"/>
          </a:xfrm>
          <a:prstGeom prst="rect">
            <a:avLst/>
          </a:prstGeom>
          <a:solidFill>
            <a:srgbClr val="536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 flipV="1">
            <a:off x="496307" y="1484235"/>
            <a:ext cx="11199388" cy="504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355" y="1880801"/>
            <a:ext cx="4911536" cy="2068996"/>
          </a:xfrm>
          <a:prstGeom prst="rect">
            <a:avLst/>
          </a:prstGeom>
        </p:spPr>
      </p:pic>
      <p:sp>
        <p:nvSpPr>
          <p:cNvPr id="14" name="Google Shape;252;p33"/>
          <p:cNvSpPr txBox="1"/>
          <p:nvPr/>
        </p:nvSpPr>
        <p:spPr>
          <a:xfrm>
            <a:off x="906903" y="129209"/>
            <a:ext cx="10378192" cy="126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>
              <a:buClr>
                <a:schemeClr val="lt1"/>
              </a:buClr>
              <a:buSzPts val="5000"/>
            </a:pPr>
            <a:r>
              <a:rPr lang="ru-RU" sz="3600" dirty="0" smtClean="0">
                <a:solidFill>
                  <a:srgbClr val="617085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СТРУКТУРИРОВАННЫЕ ДАННЫЕ</a:t>
            </a:r>
          </a:p>
          <a:p>
            <a:pPr lvl="0" algn="ctr">
              <a:buClr>
                <a:schemeClr val="lt1"/>
              </a:buClr>
              <a:buSzPts val="5000"/>
            </a:pPr>
            <a:r>
              <a:rPr lang="ru-RU" sz="4400" b="1" dirty="0" smtClean="0">
                <a:solidFill>
                  <a:srgbClr val="617085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СВЯЗАННЫЕ СПИСКИ</a:t>
            </a:r>
            <a:endParaRPr lang="ru-RU" sz="4400" b="1" dirty="0">
              <a:solidFill>
                <a:srgbClr val="617085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pic>
        <p:nvPicPr>
          <p:cNvPr id="15" name="Picture 2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07" y="1453720"/>
            <a:ext cx="11199388" cy="508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Прямоугольник 31"/>
          <p:cNvSpPr/>
          <p:nvPr/>
        </p:nvSpPr>
        <p:spPr>
          <a:xfrm>
            <a:off x="662609" y="1895325"/>
            <a:ext cx="5874063" cy="2908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Виды: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Однонаправленный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-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mr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1-&gt;2-&gt;3-&gt;4-&gt;</a:t>
            </a:r>
            <a:r>
              <a:rPr lang="mr-I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NULL</a:t>
            </a:r>
            <a:endParaRPr lang="ru-RU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Двунаправленный - </a:t>
            </a:r>
            <a:r>
              <a:rPr lang="mr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NULL&lt;-1&lt;-&gt;2&lt;-&gt;3-&gt;NUL</a:t>
            </a:r>
            <a:endParaRPr lang="ru-RU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Круговой - </a:t>
            </a:r>
            <a:r>
              <a:rPr lang="mr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1-&gt;2-&gt;3-&gt;1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/>
            </a:r>
            <a:b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</a:b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/>
            </a:r>
            <a:b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</a:b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/>
            </a:r>
            <a:b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</a:b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62609" y="3815632"/>
            <a:ext cx="1084228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Основные действия со связанными списками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: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InsertAtEnd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— Вставка заданного элемента в конец списка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InsertAtHead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— Вставка элемента в начало списка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Delete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— удаляет заданный элемент из списка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DeleteAtHead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— удаляет первый элемент списка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Search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— возвращает заданный элемент из списка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isEmpty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— возвращает </a:t>
            </a: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True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, если связанный список пуст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7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>
            <a:off x="0" y="1761909"/>
            <a:ext cx="12192000" cy="710239"/>
            <a:chOff x="0" y="0"/>
            <a:chExt cx="12192000" cy="710239"/>
          </a:xfrm>
        </p:grpSpPr>
        <p:pic>
          <p:nvPicPr>
            <p:cNvPr id="8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Группа 13"/>
          <p:cNvGrpSpPr/>
          <p:nvPr/>
        </p:nvGrpSpPr>
        <p:grpSpPr>
          <a:xfrm>
            <a:off x="0" y="1761909"/>
            <a:ext cx="12192000" cy="710239"/>
            <a:chOff x="0" y="0"/>
            <a:chExt cx="12192000" cy="710239"/>
          </a:xfrm>
        </p:grpSpPr>
        <p:pic>
          <p:nvPicPr>
            <p:cNvPr id="15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Прямоугольник 27"/>
          <p:cNvSpPr/>
          <p:nvPr/>
        </p:nvSpPr>
        <p:spPr>
          <a:xfrm flipV="1">
            <a:off x="0" y="2117029"/>
            <a:ext cx="12191999" cy="4749607"/>
          </a:xfrm>
          <a:prstGeom prst="rect">
            <a:avLst/>
          </a:prstGeom>
          <a:solidFill>
            <a:srgbClr val="536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 flipV="1">
            <a:off x="496307" y="1484235"/>
            <a:ext cx="11199388" cy="504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1210234" y="1808090"/>
            <a:ext cx="5755341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Вид:</a:t>
            </a:r>
          </a:p>
          <a:p>
            <a:pPr>
              <a:spcAft>
                <a:spcPts val="1200"/>
              </a:spcAft>
            </a:pP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пар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ы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ключ-значение (каждый 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ключ уникален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.)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/>
            </a:r>
            <a:b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</a:b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/>
            </a:r>
            <a:b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</a:b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Основные действия:</a:t>
            </a:r>
          </a:p>
          <a:p>
            <a:pPr>
              <a:spcAft>
                <a:spcPts val="1200"/>
              </a:spcAft>
            </a:pPr>
            <a:endParaRPr lang="ru-RU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Добавление пары 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в коллекцию;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Удаление пары 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из коллекции;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Изменение существующей 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пары;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Поиск значения по ключу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/>
            </a:r>
            <a:b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</a:b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332" y="2472148"/>
            <a:ext cx="4505828" cy="2837003"/>
          </a:xfrm>
          <a:prstGeom prst="rect">
            <a:avLst/>
          </a:prstGeom>
        </p:spPr>
      </p:pic>
      <p:sp>
        <p:nvSpPr>
          <p:cNvPr id="19" name="Google Shape;252;p33"/>
          <p:cNvSpPr txBox="1"/>
          <p:nvPr/>
        </p:nvSpPr>
        <p:spPr>
          <a:xfrm>
            <a:off x="906903" y="182997"/>
            <a:ext cx="10378192" cy="126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>
              <a:buClr>
                <a:schemeClr val="lt1"/>
              </a:buClr>
              <a:buSzPts val="5000"/>
            </a:pPr>
            <a:r>
              <a:rPr lang="ru-RU" sz="3600" dirty="0" smtClean="0">
                <a:solidFill>
                  <a:srgbClr val="617085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СТРУКТУРИРОВАННЫЕ ДАННЫЕ</a:t>
            </a:r>
          </a:p>
          <a:p>
            <a:pPr lvl="0" algn="ctr">
              <a:buClr>
                <a:schemeClr val="lt1"/>
              </a:buClr>
              <a:buSzPts val="5000"/>
            </a:pPr>
            <a:r>
              <a:rPr lang="en-US" sz="4400" b="1" dirty="0">
                <a:solidFill>
                  <a:srgbClr val="617085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MAP</a:t>
            </a:r>
          </a:p>
        </p:txBody>
      </p:sp>
      <p:pic>
        <p:nvPicPr>
          <p:cNvPr id="20" name="Picture 2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07" y="1484235"/>
            <a:ext cx="11199388" cy="505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97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>
            <a:off x="0" y="1761909"/>
            <a:ext cx="12192000" cy="710239"/>
            <a:chOff x="0" y="0"/>
            <a:chExt cx="12192000" cy="710239"/>
          </a:xfrm>
        </p:grpSpPr>
        <p:pic>
          <p:nvPicPr>
            <p:cNvPr id="8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Прямоугольник 27"/>
          <p:cNvSpPr/>
          <p:nvPr/>
        </p:nvSpPr>
        <p:spPr>
          <a:xfrm flipV="1">
            <a:off x="0" y="2117029"/>
            <a:ext cx="12191999" cy="4749607"/>
          </a:xfrm>
          <a:prstGeom prst="rect">
            <a:avLst/>
          </a:prstGeom>
          <a:solidFill>
            <a:srgbClr val="536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 flipV="1">
            <a:off x="496307" y="1524576"/>
            <a:ext cx="11199388" cy="504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609" y="2117029"/>
            <a:ext cx="4991298" cy="3644440"/>
          </a:xfrm>
          <a:prstGeom prst="rect">
            <a:avLst/>
          </a:prstGeom>
        </p:spPr>
      </p:pic>
      <p:sp>
        <p:nvSpPr>
          <p:cNvPr id="13" name="Google Shape;252;p33"/>
          <p:cNvSpPr txBox="1"/>
          <p:nvPr/>
        </p:nvSpPr>
        <p:spPr>
          <a:xfrm>
            <a:off x="906903" y="182997"/>
            <a:ext cx="10378192" cy="126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>
              <a:buClr>
                <a:schemeClr val="lt1"/>
              </a:buClr>
              <a:buSzPts val="5000"/>
            </a:pPr>
            <a:r>
              <a:rPr lang="ru-RU" sz="3600" dirty="0" smtClean="0">
                <a:solidFill>
                  <a:srgbClr val="617085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СТРУКТУРИРОВАННЫЕ ДАННЫЕ</a:t>
            </a:r>
          </a:p>
          <a:p>
            <a:pPr lvl="0" algn="ctr">
              <a:buClr>
                <a:schemeClr val="lt1"/>
              </a:buClr>
              <a:buSzPts val="5000"/>
            </a:pPr>
            <a:r>
              <a:rPr lang="ru-RU" sz="4400" b="1" dirty="0" smtClean="0">
                <a:solidFill>
                  <a:srgbClr val="617085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ХЭШ-ТАБЛИЦЫ</a:t>
            </a:r>
            <a:endParaRPr lang="ru-RU" sz="4400" b="1" dirty="0">
              <a:solidFill>
                <a:srgbClr val="617085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pic>
        <p:nvPicPr>
          <p:cNvPr id="14" name="Picture 2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07" y="1511129"/>
            <a:ext cx="11199388" cy="505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Прямоугольник 31"/>
          <p:cNvSpPr/>
          <p:nvPr/>
        </p:nvSpPr>
        <p:spPr>
          <a:xfrm>
            <a:off x="826220" y="1749195"/>
            <a:ext cx="553423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ru-R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Вид: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пар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ы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ключ(индекс)-значение (каждый ключ(индекс) уникален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и рассчитывается с использованием хэш-функции)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/>
            </a:r>
            <a:b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</a:b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/>
            </a:r>
            <a:b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</a:b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Эффективность хеширования зависит от</a:t>
            </a:r>
            <a:b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</a:br>
            <a:endParaRPr lang="ru-RU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Функции 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хеширования</a:t>
            </a: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ru-RU" sz="2000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Размера </a:t>
            </a:r>
            <a:r>
              <a:rPr lang="ru-RU" sz="2000" strike="sngStrik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хэш-таблицы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!НЕ зависит при выполнении условия 1.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Метода борьбы с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коллизиями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/>
            </a:r>
            <a:b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</a:b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43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56167</TotalTime>
  <Words>439</Words>
  <Application>Microsoft Office PowerPoint</Application>
  <PresentationFormat>Произвольный</PresentationFormat>
  <Paragraphs>169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Pentagon</cp:lastModifiedBy>
  <cp:revision>313</cp:revision>
  <cp:lastPrinted>2019-11-24T08:57:31Z</cp:lastPrinted>
  <dcterms:created xsi:type="dcterms:W3CDTF">2019-04-18T14:11:13Z</dcterms:created>
  <dcterms:modified xsi:type="dcterms:W3CDTF">2020-01-24T14:06:47Z</dcterms:modified>
</cp:coreProperties>
</file>